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02" r:id="rId3"/>
    <p:sldId id="301" r:id="rId4"/>
    <p:sldId id="338" r:id="rId5"/>
    <p:sldId id="340" r:id="rId6"/>
    <p:sldId id="324" r:id="rId7"/>
    <p:sldId id="303" r:id="rId8"/>
    <p:sldId id="300" r:id="rId9"/>
    <p:sldId id="325" r:id="rId10"/>
    <p:sldId id="327" r:id="rId11"/>
    <p:sldId id="304" r:id="rId12"/>
    <p:sldId id="328" r:id="rId13"/>
    <p:sldId id="330" r:id="rId14"/>
    <p:sldId id="331" r:id="rId15"/>
    <p:sldId id="332" r:id="rId16"/>
    <p:sldId id="333" r:id="rId17"/>
    <p:sldId id="339" r:id="rId18"/>
    <p:sldId id="305" r:id="rId19"/>
    <p:sldId id="306" r:id="rId20"/>
    <p:sldId id="335" r:id="rId21"/>
    <p:sldId id="337" r:id="rId22"/>
    <p:sldId id="320" r:id="rId23"/>
    <p:sldId id="34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63C"/>
    <a:srgbClr val="FF6600"/>
    <a:srgbClr val="418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71" autoAdjust="0"/>
  </p:normalViewPr>
  <p:slideViewPr>
    <p:cSldViewPr snapToGrid="0">
      <p:cViewPr varScale="1">
        <p:scale>
          <a:sx n="43" d="100"/>
          <a:sy n="43" d="100"/>
        </p:scale>
        <p:origin x="87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8C-454D-8060-2C5D62D9BF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8C-454D-8060-2C5D62D9BF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8C-454D-8060-2C5D62D9BFFF}"/>
              </c:ext>
            </c:extLst>
          </c:dPt>
          <c:dLbls>
            <c:dLbl>
              <c:idx val="1"/>
              <c:layout>
                <c:manualLayout>
                  <c:x val="-7.1874999999999994E-2"/>
                  <c:y val="-8.02949386450827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45833333333333E-2"/>
                      <c:h val="8.35637561656814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08C-454D-8060-2C5D62D9B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32 лет</c:v>
                </c:pt>
                <c:pt idx="1">
                  <c:v>от 33 до 65 лет</c:v>
                </c:pt>
                <c:pt idx="2">
                  <c:v>от 66 лет и старше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209</c:v>
                </c:pt>
                <c:pt idx="1">
                  <c:v>1626</c:v>
                </c:pt>
                <c:pt idx="2">
                  <c:v>1538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8C-454D-8060-2C5D62D9B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696735564304467"/>
          <c:y val="0.16076443613236435"/>
          <c:w val="0.28648187335958003"/>
          <c:h val="0.561508962493458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07-4F02-A97D-FDB61511DB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07-4F02-A97D-FDB61511DB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07-4F02-A97D-FDB61511DB53}"/>
              </c:ext>
            </c:extLst>
          </c:dPt>
          <c:dLbls>
            <c:dLbl>
              <c:idx val="1"/>
              <c:layout>
                <c:manualLayout>
                  <c:x val="-7.1874999999999994E-2"/>
                  <c:y val="-8.02949386450827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45833333333333E-2"/>
                      <c:h val="8.35637561656814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707-4F02-A97D-FDB61511DB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32 лет</c:v>
                </c:pt>
                <c:pt idx="1">
                  <c:v>от 33 до 65 лет</c:v>
                </c:pt>
                <c:pt idx="2">
                  <c:v>от 66 лет и старше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</c:v>
                </c:pt>
                <c:pt idx="1">
                  <c:v>88</c:v>
                </c:pt>
                <c:pt idx="2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07-4F02-A97D-FDB61511D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530068897637798"/>
          <c:y val="0.16076443613236435"/>
          <c:w val="0.2760652066929134"/>
          <c:h val="0.61803738578200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Плановый показатель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23A-4E97-8F0B-F4347CC15792}"/>
              </c:ext>
            </c:extLst>
          </c:dPt>
          <c:dPt>
            <c:idx val="1"/>
            <c:invertIfNegative val="0"/>
            <c:bubble3D val="0"/>
            <c:spPr>
              <a:solidFill>
                <a:srgbClr val="FF6600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23A-4E97-8F0B-F4347CC15792}"/>
              </c:ext>
            </c:extLst>
          </c:dPt>
          <c:dLbls>
            <c:dLbl>
              <c:idx val="0"/>
              <c:layout>
                <c:manualLayout>
                  <c:x val="0"/>
                  <c:y val="-0.225719178034555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3A-4E97-8F0B-F4347CC15792}"/>
                </c:ext>
              </c:extLst>
            </c:dLbl>
            <c:dLbl>
              <c:idx val="1"/>
              <c:layout>
                <c:manualLayout>
                  <c:x val="2.7777777777777267E-3"/>
                  <c:y val="-0.45517927234698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3A-4E97-8F0B-F4347CC157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Плановый показатель</c:v>
                </c:pt>
                <c:pt idx="1">
                  <c:v>Выполнение показателей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3A-4E97-8F0B-F4347CC157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Фактический показатель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-0.451098382231034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3A-4E97-8F0B-F4347CC157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Плановый показатель</c:v>
                </c:pt>
                <c:pt idx="1">
                  <c:v>Выполнение показателей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3A-4E97-8F0B-F4347CC15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91254784"/>
        <c:axId val="85900608"/>
      </c:barChart>
      <c:catAx>
        <c:axId val="9125478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one"/>
        <c:crossAx val="85900608"/>
        <c:crosses val="autoZero"/>
        <c:auto val="1"/>
        <c:lblAlgn val="ctr"/>
        <c:lblOffset val="100"/>
        <c:noMultiLvlLbl val="0"/>
      </c:catAx>
      <c:valAx>
        <c:axId val="859006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>
                <a:latin typeface="+mj-lt"/>
              </a:defRPr>
            </a:pPr>
            <a:endParaRPr lang="en-US"/>
          </a:p>
        </c:txPr>
        <c:crossAx val="91254784"/>
        <c:crosses val="autoZero"/>
        <c:crossBetween val="between"/>
      </c:valAx>
      <c:spPr>
        <a:ln>
          <a:solidFill>
            <a:schemeClr val="accent3">
              <a:lumMod val="40000"/>
              <a:lumOff val="60000"/>
            </a:schemeClr>
          </a:solidFill>
        </a:ln>
      </c:spPr>
    </c:plotArea>
    <c:legend>
      <c:legendPos val="r"/>
      <c:overlay val="0"/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60000"/>
        <a:lumOff val="40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109981955380571"/>
          <c:y val="5.4070686682238918E-2"/>
          <c:w val="0.57890018044619418"/>
          <c:h val="0.94592931331776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b="1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1A-4B44-ADDF-DE262E7453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1A-4B44-ADDF-DE262E7453C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1A-4B44-ADDF-DE262E7453C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Объекты социального обслуживания</c:v>
                </c:pt>
                <c:pt idx="1">
                  <c:v>Административные здания</c:v>
                </c:pt>
                <c:pt idx="2">
                  <c:v>Учреждения образования</c:v>
                </c:pt>
                <c:pt idx="3">
                  <c:v>Объект культуры</c:v>
                </c:pt>
                <c:pt idx="4">
                  <c:v>Учреждение здравоохранения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1A-4B44-ADDF-DE262E7453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1537664"/>
        <c:axId val="85856192"/>
      </c:barChart>
      <c:catAx>
        <c:axId val="315376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 algn="just">
              <a:defRPr sz="2000" b="1">
                <a:latin typeface="+mj-lt"/>
              </a:defRPr>
            </a:pPr>
            <a:endParaRPr lang="en-US"/>
          </a:p>
        </c:txPr>
        <c:crossAx val="85856192"/>
        <c:crosses val="autoZero"/>
        <c:auto val="1"/>
        <c:lblAlgn val="ctr"/>
        <c:lblOffset val="100"/>
        <c:noMultiLvlLbl val="0"/>
      </c:catAx>
      <c:valAx>
        <c:axId val="85856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31537664"/>
        <c:crosses val="autoZero"/>
        <c:crossBetween val="between"/>
      </c:valAx>
      <c:spPr>
        <a:solidFill>
          <a:schemeClr val="accent6">
            <a:lumMod val="60000"/>
            <a:lumOff val="40000"/>
          </a:schemeClr>
        </a:solidFill>
      </c:spPr>
    </c:plotArea>
    <c:plotVisOnly val="1"/>
    <c:dispBlanksAs val="gap"/>
    <c:showDLblsOverMax val="0"/>
  </c:chart>
  <c:spPr>
    <a:solidFill>
      <a:schemeClr val="accent6">
        <a:lumMod val="60000"/>
        <a:lumOff val="40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97284819490031"/>
          <c:y val="3.2105067452815661E-2"/>
          <c:w val="0.54269246474928989"/>
          <c:h val="0.884110128884494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технические средства социальной реабилитации для инвалидов с нарушениями опорно-двигательного аппарата</c:v>
                </c:pt>
                <c:pt idx="1">
                  <c:v>часы с  синтезатором речи </c:v>
                </c:pt>
                <c:pt idx="2">
                  <c:v>устройство для прослушивания озвученной литературы </c:v>
                </c:pt>
                <c:pt idx="3">
                  <c:v>смартфон с синтезатором речи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155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7-4338-97D5-5D55287698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технические средства социальной реабилитации для инвалидов с нарушениями опорно-двигательного аппарата</c:v>
                </c:pt>
                <c:pt idx="1">
                  <c:v>часы с  синтезатором речи </c:v>
                </c:pt>
                <c:pt idx="2">
                  <c:v>устройство для прослушивания озвученной литературы </c:v>
                </c:pt>
                <c:pt idx="3">
                  <c:v>смартфон с синтезатором речи</c:v>
                </c:pt>
              </c:strCache>
            </c:strRef>
          </c:cat>
          <c:val>
            <c:numRef>
              <c:f>Лист1!$C$2:$C$5</c:f>
            </c:numRef>
          </c:val>
          <c:extLst>
            <c:ext xmlns:c16="http://schemas.microsoft.com/office/drawing/2014/chart" uri="{C3380CC4-5D6E-409C-BE32-E72D297353CC}">
              <c16:uniqueId val="{00000001-A8E7-4338-97D5-5D55287698C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технические средства социальной реабилитации для инвалидов с нарушениями опорно-двигательного аппарата</c:v>
                </c:pt>
                <c:pt idx="1">
                  <c:v>часы с  синтезатором речи </c:v>
                </c:pt>
                <c:pt idx="2">
                  <c:v>устройство для прослушивания озвученной литературы </c:v>
                </c:pt>
                <c:pt idx="3">
                  <c:v>смартфон с синтезатором речи</c:v>
                </c:pt>
              </c:strCache>
            </c:strRef>
          </c:cat>
          <c:val>
            <c:numRef>
              <c:f>Лист1!$D$2:$D$5</c:f>
            </c:numRef>
          </c:val>
          <c:extLst>
            <c:ext xmlns:c16="http://schemas.microsoft.com/office/drawing/2014/chart" uri="{C3380CC4-5D6E-409C-BE32-E72D297353CC}">
              <c16:uniqueId val="{00000002-A8E7-4338-97D5-5D55287698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954944"/>
        <c:axId val="77585152"/>
      </c:barChart>
      <c:valAx>
        <c:axId val="77585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51954944"/>
        <c:crosses val="autoZero"/>
        <c:crossBetween val="between"/>
        <c:minorUnit val="40"/>
      </c:valAx>
      <c:catAx>
        <c:axId val="1519549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775851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0.54515</cdr:x>
      <cdr:y>0.2839</cdr:y>
    </cdr:from>
    <cdr:to>
      <cdr:x>0.5597</cdr:x>
      <cdr:y>0.38108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646459" y="1528548"/>
          <a:ext cx="177421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8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</a:t>
          </a:r>
          <a:endParaRPr lang="ru-RU" sz="28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33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1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6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2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9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0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D0241-DDDC-4B7E-A1B6-E943BCC5154B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B4FDC-B643-4126-8A19-EDA4262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2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79076"/>
            <a:ext cx="12192000" cy="1978925"/>
          </a:xfrm>
          <a:solidFill>
            <a:srgbClr val="45B63C"/>
          </a:solidFill>
          <a:ln w="76200">
            <a:noFill/>
          </a:ln>
        </p:spPr>
        <p:txBody>
          <a:bodyPr>
            <a:normAutofit/>
          </a:bodyPr>
          <a:lstStyle/>
          <a:p>
            <a:pPr algn="r"/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Янковская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Викторовна,</a:t>
            </a: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по труду, занятости и социальной защите </a:t>
            </a: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Волковысского районного исполнительного комитета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52885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принимаемых мерах по созданию безбарьерной среды </a:t>
            </a:r>
          </a:p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Волковысского района</a:t>
            </a:r>
          </a:p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году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ород </a:t>
            </a: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Волковыск, улица Горбатова, дом </a:t>
            </a: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3А </a:t>
            </a:r>
            <a:endParaRPr lang="ru-RU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562043"/>
              </p:ext>
            </p:extLst>
          </p:nvPr>
        </p:nvGraphicFramePr>
        <p:xfrm>
          <a:off x="0" y="6248400"/>
          <a:ext cx="121920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пандус с поручнями при входе в подъезд на сумму 657,29 рублей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601" y="1468191"/>
            <a:ext cx="3696237" cy="44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83139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объектов, на которых частично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 для инвалидов и физически ослабленных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789253"/>
              </p:ext>
            </p:extLst>
          </p:nvPr>
        </p:nvGraphicFramePr>
        <p:xfrm>
          <a:off x="0" y="1473958"/>
          <a:ext cx="12192000" cy="5384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66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Волковысский сельский исполнительный комитет</a:t>
            </a:r>
            <a:endParaRPr lang="ru-RU" sz="10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786119"/>
              </p:ext>
            </p:extLst>
          </p:nvPr>
        </p:nvGraphicFramePr>
        <p:xfrm>
          <a:off x="0" y="6294120"/>
          <a:ext cx="12192000" cy="56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3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8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 пандус с поручнями </a:t>
                      </a:r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сумму 998,50 рублей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0420" y="1357424"/>
            <a:ext cx="5012363" cy="486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5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труду, занятости и социальной защите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Волковысского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исполнительного комитета</a:t>
            </a:r>
            <a:endParaRPr lang="ru-RU" sz="10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713776"/>
              </p:ext>
            </p:extLst>
          </p:nvPr>
        </p:nvGraphicFramePr>
        <p:xfrm>
          <a:off x="0" y="5687906"/>
          <a:ext cx="12192000" cy="1170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0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речевой информатор, тактильная мнемосхема, таблички шрифтом Брайля на кабинетах, в санузле: схема расположения объектов внутри туалетной комнаты, табличка шрифтом Брайля, речевой информатор в санузле</a:t>
                      </a:r>
                      <a:r>
                        <a:rPr lang="ru-RU" sz="18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сумму 1225,18 рублей  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48" y="1665010"/>
            <a:ext cx="2535751" cy="366980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450" y="1665010"/>
            <a:ext cx="2394343" cy="366980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610" y="1699038"/>
            <a:ext cx="1906408" cy="138949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124" y="1699038"/>
            <a:ext cx="2028757" cy="138949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566" y="3463293"/>
            <a:ext cx="2449247" cy="198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осударственное учреждение 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центр социального обслуживания населения Волковысского района» </a:t>
            </a:r>
            <a:endParaRPr lang="ru-RU" sz="9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656116"/>
              </p:ext>
            </p:extLst>
          </p:nvPr>
        </p:nvGraphicFramePr>
        <p:xfrm>
          <a:off x="0" y="6217920"/>
          <a:ext cx="1219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установлена тактильная мнемосхема, предупреждающие элементы внутри здания, информационная табличка в санузле (ясный язык) 1100,00 рублей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915" y="1576387"/>
            <a:ext cx="3348508" cy="3523648"/>
          </a:xfrm>
          <a:prstGeom prst="rect">
            <a:avLst/>
          </a:prstGeom>
        </p:spPr>
      </p:pic>
      <p:pic>
        <p:nvPicPr>
          <p:cNvPr id="5" name="Рисунок 4" descr="C:\Users\Alla\Downloads\20220830_1048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1571" y="1576387"/>
            <a:ext cx="2369713" cy="352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lla\Downloads\20220830_1048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639" y="1576386"/>
            <a:ext cx="2498502" cy="3523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7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Государственное учреждение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«Волковысский районный дом-интернат для престарелых и инвалидов»</a:t>
            </a:r>
            <a:endParaRPr lang="ru-RU" sz="9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62045"/>
              </p:ext>
            </p:extLst>
          </p:nvPr>
        </p:nvGraphicFramePr>
        <p:xfrm>
          <a:off x="0" y="5687906"/>
          <a:ext cx="12192000" cy="1170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0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речевой информатор, тактильные предупреждающие внутри здания, тактильные наклейки на поручни с номерами этажей, в административном здании: противоскользящий профиль-порог на ступени, под табличкой шрифтом Брайля предупреждающий островок на сумму 1224,30 рублей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59" y="1666472"/>
            <a:ext cx="1910580" cy="360648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930" y="1666472"/>
            <a:ext cx="2188281" cy="360648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704" y="1666472"/>
            <a:ext cx="2329333" cy="360648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540" y="1666472"/>
            <a:ext cx="2665927" cy="36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томатологическая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</a:t>
            </a:r>
            <a:endParaRPr lang="ru-RU" sz="15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043110"/>
              </p:ext>
            </p:extLst>
          </p:nvPr>
        </p:nvGraphicFramePr>
        <p:xfrm>
          <a:off x="0" y="5370491"/>
          <a:ext cx="12192000" cy="162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28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установлены таблички на кабинетах шрифтом Брайля с предупреждающими островками под ними, речевой информатор с дистанционным управлением, тактильные элементы (предупреждающие и направляющие), мнемосхема с предупреждающим островком под ней, обустроен санузел для инвалидов по зрению (речевой информатор с, табличка шрифтом Брайля, схема расположения объектов внутри туалетной комнаты и предупреждающий островок под ними, закуплена предупреждающая тактильная плитка перед входом в здание, табличка-указатель к входу для инвалидов-колясочников на сумму 29</a:t>
                      </a:r>
                      <a:r>
                        <a:rPr lang="ru-RU" sz="16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00,00</a:t>
                      </a:r>
                      <a:r>
                        <a:rPr lang="ru-RU" sz="16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рублей 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 descr="C:\Users\Alla\Downloads\20220809_143153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20" y="1778492"/>
            <a:ext cx="2079196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836" y="1778492"/>
            <a:ext cx="2073117" cy="291465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610" y="1778493"/>
            <a:ext cx="1603431" cy="291465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846" y="1778492"/>
            <a:ext cx="2185670" cy="291465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631" y="1778492"/>
            <a:ext cx="23907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культуры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«Волковысский городской Дом культуры»</a:t>
            </a:r>
            <a:endParaRPr lang="ru-RU" sz="15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61005"/>
              </p:ext>
            </p:extLst>
          </p:nvPr>
        </p:nvGraphicFramePr>
        <p:xfrm>
          <a:off x="0" y="6172200"/>
          <a:ext cx="121920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установлены таблички шрифтом Брайля, речевой информатор с дистанционным управлением,</a:t>
                      </a:r>
                      <a:r>
                        <a:rPr lang="ru-RU" sz="14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тактильная мнемосхема</a:t>
                      </a:r>
                      <a:r>
                        <a:rPr lang="ru-RU" sz="14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сумму 843</a:t>
                      </a:r>
                      <a:r>
                        <a:rPr lang="ru-RU" sz="140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,65</a:t>
                      </a:r>
                      <a:r>
                        <a:rPr lang="ru-RU" sz="14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рублей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38" y="1689100"/>
            <a:ext cx="2511245" cy="298511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728" y="1689100"/>
            <a:ext cx="2527613" cy="297305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047" y="1677035"/>
            <a:ext cx="2753458" cy="299718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7179" y="1677035"/>
            <a:ext cx="2650437" cy="2973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57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4249008"/>
              </p:ext>
            </p:extLst>
          </p:nvPr>
        </p:nvGraphicFramePr>
        <p:xfrm>
          <a:off x="0" y="0"/>
          <a:ext cx="12196018" cy="7620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>
                  <a:extLst>
                    <a:ext uri="{9D8B030D-6E8A-4147-A177-3AD203B41FA5}">
                      <a16:colId xmlns:a16="http://schemas.microsoft.com/office/drawing/2014/main" val="3365251743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6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00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Суммы</a:t>
                      </a:r>
                      <a:endParaRPr lang="ru-RU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94023"/>
                  </a:ext>
                </a:extLst>
              </a:tr>
              <a:tr h="310892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объектах жилищного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фонда:</a:t>
                      </a:r>
                      <a:endParaRPr lang="ru-RU" sz="1300" b="1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62632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 Волковыск, улица Социалистическая, дом 32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пандус с поручнями при входе в подъезд 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369,30 руб.</a:t>
                      </a:r>
                    </a:p>
                    <a:p>
                      <a:pPr algn="just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 Волковыск, улица Панковой, дом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откидной пандус в подъезде и проведена реконструкция наружного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108,10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 Волковыск, улица Панковой, дом 51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пандус при входе в подъезд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384,19 руб. 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 Волковыск, улица Горбатова, дом 3а 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пандус с поручнями при входе в подъезд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657,29 руб. 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538627"/>
                  </a:ext>
                </a:extLst>
              </a:tr>
              <a:tr h="193757">
                <a:tc gridSpan="4">
                  <a:txBody>
                    <a:bodyPr/>
                    <a:lstStyle/>
                    <a:p>
                      <a:r>
                        <a:rPr lang="be-BY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be-BY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e-BY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административных зданиях:</a:t>
                      </a:r>
                      <a:r>
                        <a:rPr lang="be-BY" sz="12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576659"/>
                  </a:ext>
                </a:extLst>
              </a:tr>
              <a:tr h="341926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Волковысский районный исполнительный комитет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входе в здание уложена предупреждающая тактильная плитка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3249,46 руб.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532545"/>
                  </a:ext>
                </a:extLst>
              </a:tr>
              <a:tr h="335102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Волковысский сельский исполнительный комитет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пандус с поручнями 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998,50 руб.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422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be-BY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производственное коммунальное унитарное предприятие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«Волковысское коммунальное хозяйство», город Волковыск, улица Жолудева, дом 171а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установлены поручни снаружи и внутри здания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530,63 руб.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998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объектах социального обслуживания: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690924"/>
                  </a:ext>
                </a:extLst>
              </a:tr>
              <a:tr h="648830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управление по труду, занятости и социальной защите Волковысского районного исполнительного комитета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речевой информатор, тактильная мнемосхема, таблички шрифтом Брайля на кабинетах, в санузле: схема расположения объектов внутри туалетной комнаты, табличка шрифтом Брайля, речевой информатор в санузле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1225,18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055444"/>
                  </a:ext>
                </a:extLst>
              </a:tr>
              <a:tr h="812227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государственное учреждение «Территориальный центр социального обслуживания населения Волковысского района» (далее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ТЦСОН Волковысского района)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установлена тактильная мнемосхема, предупреждающие элементы внутри здания, информационная табличка в санузле (ясный язык).</a:t>
                      </a:r>
                    </a:p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отделении дневного пребывания для инвалидов и граждан пожилого возраста ТЦСОН Волковысского района установлен речевой информатор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1100,00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516760"/>
                  </a:ext>
                </a:extLst>
              </a:tr>
              <a:tr h="381665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104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6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25360"/>
              </p:ext>
            </p:extLst>
          </p:nvPr>
        </p:nvGraphicFramePr>
        <p:xfrm>
          <a:off x="0" y="1064524"/>
          <a:ext cx="12191999" cy="8863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053">
                  <a:extLst>
                    <a:ext uri="{9D8B030D-6E8A-4147-A177-3AD203B41FA5}">
                      <a16:colId xmlns:a16="http://schemas.microsoft.com/office/drawing/2014/main" val="2360951407"/>
                    </a:ext>
                  </a:extLst>
                </a:gridCol>
                <a:gridCol w="348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4688">
                  <a:extLst>
                    <a:ext uri="{9D8B030D-6E8A-4147-A177-3AD203B41FA5}">
                      <a16:colId xmlns:a16="http://schemas.microsoft.com/office/drawing/2014/main" val="3543623236"/>
                    </a:ext>
                  </a:extLst>
                </a:gridCol>
                <a:gridCol w="1772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62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Центр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досуга и творчества для инвалидов ТЦСОН Волковысского района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нанесена контрастная маркировка на двери, установлены таблички шрифтом Брайля на кнопки вызова персонала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48,36 руб.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957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государственное учреждение «Волковысский районный дом-интернат для престарелых и инвалидов»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речевой информатор, тактильные предупреждающие внутри здания, тактильные наклейки на поручни с номерами этажей, </a:t>
                      </a:r>
                    </a:p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административном здании: противоскользящий профиль-порог на ступени, под табличкой шрифтом Брайля предупреждающий островок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1224,30 руб. 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729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учреждении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здравоохранения: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71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стоматологическая поликлиника учреждения здравоохранения «Волковысская центральная районная больница»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установлены таблички на кабинетах шрифтом Брайля с предупреждающими островками под ними, речевой информатор с дистанционным управлением, тактильные элементы (предупреждающие и направляющие), мнемосхема с предупреждающим островком под ней, обустроен санузел для инвалидов по зрению (речевой информатор с, табличка шрифтом Брайля, схема расположения объектов внутри туалетной комнаты и предупреждающий островок под ними, закуплена предупреждающая тактильная плитка перед входом в здание,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табличка-указатель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доступному входу для инвалидов-колясочников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2900,00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329407"/>
                  </a:ext>
                </a:extLst>
              </a:tr>
              <a:tr h="30707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учреждениях образования: 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154526"/>
                  </a:ext>
                </a:extLst>
              </a:tr>
              <a:tr h="473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государственное учреждение образования «Специальная школа-интернат г. Волковыска»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установлены поручни в санузле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240,00 руб.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85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государственное учреждение образования «Волковысский районный центр коррекционно-развивающего обучения и реабилитации»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установлены поручни в санузле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300,00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912655"/>
                  </a:ext>
                </a:extLst>
              </a:tr>
              <a:tr h="340965">
                <a:tc gridSpan="4"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объекте культуры: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97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867" marR="78867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государственное учреждение культуры «Волковысский городской Дом культуры»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867" marR="78867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установлены таблички шрифтом Брайля, речевой информатор с дистанционным управлением, тактильная мнемосхема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867" marR="78867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843,65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867" marR="78867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636379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58989"/>
              </p:ext>
            </p:extLst>
          </p:nvPr>
        </p:nvGraphicFramePr>
        <p:xfrm>
          <a:off x="2" y="0"/>
          <a:ext cx="12191996" cy="1064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443">
                  <a:extLst>
                    <a:ext uri="{9D8B030D-6E8A-4147-A177-3AD203B41FA5}">
                      <a16:colId xmlns:a16="http://schemas.microsoft.com/office/drawing/2014/main" val="876025621"/>
                    </a:ext>
                  </a:extLst>
                </a:gridCol>
                <a:gridCol w="3473355">
                  <a:extLst>
                    <a:ext uri="{9D8B030D-6E8A-4147-A177-3AD203B41FA5}">
                      <a16:colId xmlns:a16="http://schemas.microsoft.com/office/drawing/2014/main" val="1341665501"/>
                    </a:ext>
                  </a:extLst>
                </a:gridCol>
                <a:gridCol w="6278451">
                  <a:extLst>
                    <a:ext uri="{9D8B030D-6E8A-4147-A177-3AD203B41FA5}">
                      <a16:colId xmlns:a16="http://schemas.microsoft.com/office/drawing/2014/main" val="300393360"/>
                    </a:ext>
                  </a:extLst>
                </a:gridCol>
                <a:gridCol w="1798747">
                  <a:extLst>
                    <a:ext uri="{9D8B030D-6E8A-4147-A177-3AD203B41FA5}">
                      <a16:colId xmlns:a16="http://schemas.microsoft.com/office/drawing/2014/main" val="1325232594"/>
                    </a:ext>
                  </a:extLst>
                </a:gridCol>
              </a:tblGrid>
              <a:tr h="10645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</a:t>
                      </a:r>
                      <a:endParaRPr lang="ru-RU" sz="3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</a:t>
                      </a:r>
                      <a:endParaRPr lang="ru-RU" sz="3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Суммы</a:t>
                      </a:r>
                      <a:endParaRPr lang="ru-RU" sz="3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903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5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защита»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2021–2025 годы</a:t>
            </a:r>
          </a:p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ослабленных лиц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0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Автовокзал города Волковыска </a:t>
            </a:r>
            <a:endParaRPr lang="ru-RU" sz="1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675137"/>
              </p:ext>
            </p:extLst>
          </p:nvPr>
        </p:nvGraphicFramePr>
        <p:xfrm>
          <a:off x="0" y="6385560"/>
          <a:ext cx="12192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установлены таблички шрифтом Брайля на сумму  433,70 рублей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94" y="1687133"/>
            <a:ext cx="3181082" cy="396669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818" y="1687133"/>
            <a:ext cx="3322748" cy="396669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659" y="1687133"/>
            <a:ext cx="3412902" cy="39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98319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ехнические средства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реабилитации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Волковысском районе</a:t>
            </a:r>
          </a:p>
        </p:txBody>
      </p:sp>
      <p:graphicFrame>
        <p:nvGraphicFramePr>
          <p:cNvPr id="21" name="Объект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365447"/>
              </p:ext>
            </p:extLst>
          </p:nvPr>
        </p:nvGraphicFramePr>
        <p:xfrm>
          <a:off x="1037230" y="1528550"/>
          <a:ext cx="10316570" cy="532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30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204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запланировано создание доступной среды на следующих объектах социальной инфраструктуры: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82040"/>
            <a:ext cx="12191999" cy="555058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Волковысский районный исполнительный комитет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томатологическая поликлиника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«Волковысская специализированная детско-юношеская школа олимпийского резерва №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2»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труду, занятости и социальной защите Волковысского районного исполнительного комитета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осударственное учреждение «Территориальный центр социального обслуживания населения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Волковысского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«Волковысский районный дом-интернат для престарелых и инвалидов»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«Волковысский городской Дом культуры»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«Войтковичский Дом культуры»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автовокзал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Волковыска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фонда города Волковыска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(улица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Социалистическая, дом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13; улица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Калинина, дом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9)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20 пешеходных переходов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23м</a:t>
            </a:r>
            <a:r>
              <a:rPr lang="ru-RU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тротуаров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светофорного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26984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79076"/>
            <a:ext cx="12192000" cy="1978924"/>
          </a:xfrm>
          <a:solidFill>
            <a:srgbClr val="45B63C"/>
          </a:solidFill>
          <a:ln w="76200">
            <a:noFill/>
          </a:ln>
        </p:spPr>
        <p:txBody>
          <a:bodyPr>
            <a:normAutofit/>
          </a:bodyPr>
          <a:lstStyle/>
          <a:p>
            <a:pPr algn="r"/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Янковская Татьяна Викторовна,</a:t>
            </a: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управления по труду, занятости и социальной защите </a:t>
            </a: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Волковысского районного исполнительного комитета 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52885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принимаемых мерах по созданию безбарьерной среды </a:t>
            </a:r>
          </a:p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Волковысского района</a:t>
            </a:r>
          </a:p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году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1 ноября 2022 г.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Волковысском районе проживает: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3634 инвалида, в том числе: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647 инвалидов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1443 инвалида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1238 инвалидов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261 ребенок-инвалид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них: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310 инвалидов-колясочников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 инвалидов по зрению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инвалида по слуху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инвалидов Волковысского района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возрастным группам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986132"/>
              </p:ext>
            </p:extLst>
          </p:nvPr>
        </p:nvGraphicFramePr>
        <p:xfrm>
          <a:off x="0" y="1690688"/>
          <a:ext cx="121920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996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инвалидов-колясочников Волковысского района по возрастным группам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702162"/>
              </p:ext>
            </p:extLst>
          </p:nvPr>
        </p:nvGraphicFramePr>
        <p:xfrm>
          <a:off x="0" y="1690688"/>
          <a:ext cx="121920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0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98319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межведомственной рабочей группой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066" y="2091274"/>
            <a:ext cx="5459738" cy="36398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14" y="2091274"/>
            <a:ext cx="5459738" cy="36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3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программных и внепрограммных объектов,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оборудованных элементами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 среды в 2022 году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Волковысском районе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96836" y="2538484"/>
            <a:ext cx="914400" cy="450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395574707"/>
              </p:ext>
            </p:extLst>
          </p:nvPr>
        </p:nvGraphicFramePr>
        <p:xfrm>
          <a:off x="0" y="1825623"/>
          <a:ext cx="12192000" cy="5032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1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ород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Волковыск, улица Социалистическая, дом 32 </a:t>
            </a:r>
            <a:endParaRPr lang="ru-RU" sz="7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959488"/>
              </p:ext>
            </p:extLst>
          </p:nvPr>
        </p:nvGraphicFramePr>
        <p:xfrm>
          <a:off x="0" y="6202680"/>
          <a:ext cx="12192000" cy="65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пандус и перила при входе в подъезд на сумму 369,30 рублей </a:t>
                      </a:r>
                      <a:endParaRPr lang="ru-RU" sz="18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6746" y="1558341"/>
            <a:ext cx="6289476" cy="44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6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7451" cy="126924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ород </a:t>
            </a: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Волковыск, улица Панковой, дом 57 </a:t>
            </a:r>
            <a:endParaRPr lang="ru-RU" sz="9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78443"/>
              </p:ext>
            </p:extLst>
          </p:nvPr>
        </p:nvGraphicFramePr>
        <p:xfrm>
          <a:off x="0" y="6202680"/>
          <a:ext cx="12192000" cy="65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 откидной пандус в подъезде и проведена реконструкция наружного пандуса на сумму 108,10 рублей 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3510" y="1712891"/>
            <a:ext cx="4108359" cy="4056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0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1170</Words>
  <Application>Microsoft Office PowerPoint</Application>
  <PresentationFormat>Широкоэкранный</PresentationFormat>
  <Paragraphs>158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По состоянию на 1 ноября 2022 г.  в Волковысском районе проживает:</vt:lpstr>
      <vt:lpstr>Численность инвалидов Волковысского района  по возрастным группам</vt:lpstr>
      <vt:lpstr>Численность инвалидов-колясочников Волковысского района по возрастным группам</vt:lpstr>
      <vt:lpstr>Мониторинг республиканской межведомственной рабочей группой</vt:lpstr>
      <vt:lpstr>Количество программных и внепрограммных объектов, оборудованных элементами доступной среды в 2022 году  в Волковысском районе</vt:lpstr>
      <vt:lpstr> Город Волковыск, улица Социалистическая, дом 32 </vt:lpstr>
      <vt:lpstr> Город Волковыск, улица Панковой, дом 57 </vt:lpstr>
      <vt:lpstr> Город Волковыск, улица Горбатова, дом 3А </vt:lpstr>
      <vt:lpstr>Количество объектов, на которых частично создана доступная среда для инвалидов и физически ослабленных лиц</vt:lpstr>
      <vt:lpstr> Волковысский сельский исполнительный комитет</vt:lpstr>
      <vt:lpstr> Управление по труду, занятости и социальной защите  Волковысского районного исполнительного комитета</vt:lpstr>
      <vt:lpstr> Государственное учреждение  «Территориальный центр социального обслуживания населения Волковысского района» </vt:lpstr>
      <vt:lpstr>  Государственное учреждение «Волковысский районный дом-интернат для престарелых и инвалидов»</vt:lpstr>
      <vt:lpstr>  Стоматологическая поликлиника </vt:lpstr>
      <vt:lpstr> Государственное учреждение культуры  «Волковысский городской Дом культуры»</vt:lpstr>
      <vt:lpstr>Презентация PowerPoint</vt:lpstr>
      <vt:lpstr>Презентация PowerPoint</vt:lpstr>
      <vt:lpstr> Автовокзал города Волковыска </vt:lpstr>
      <vt:lpstr>Технические средства социальной реабилитации  в 2022 году в Волковысском районе</vt:lpstr>
      <vt:lpstr> На 2023 год запланировано создание доступной среды на следующих объектах социальной инфраструктуры: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Shura</cp:lastModifiedBy>
  <cp:revision>170</cp:revision>
  <dcterms:created xsi:type="dcterms:W3CDTF">2021-10-19T06:36:36Z</dcterms:created>
  <dcterms:modified xsi:type="dcterms:W3CDTF">2023-04-08T18:33:06Z</dcterms:modified>
</cp:coreProperties>
</file>